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0"/>
    <p:sldId id="257" r:id="rId41"/>
    <p:sldId id="258" r:id="rId42"/>
    <p:sldId id="259" r:id="rId43"/>
    <p:sldId id="260" r:id="rId44"/>
    <p:sldId id="261" r:id="rId45"/>
    <p:sldId id="262" r:id="rId46"/>
    <p:sldId id="263" r:id="rId47"/>
    <p:sldId id="264" r:id="rId48"/>
    <p:sldId id="265" r:id="rId49"/>
    <p:sldId id="266" r:id="rId50"/>
    <p:sldId id="267" r:id="rId51"/>
    <p:sldId id="268" r:id="rId52"/>
    <p:sldId id="269" r:id="rId53"/>
    <p:sldId id="270" r:id="rId5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Times New Roman" charset="1" panose="02030502070405020303"/>
      <p:regular r:id="rId11"/>
    </p:embeddedFont>
    <p:embeddedFont>
      <p:font typeface="Times New Roman Bold" charset="1" panose="02030802070405020303"/>
      <p:regular r:id="rId12"/>
    </p:embeddedFont>
    <p:embeddedFont>
      <p:font typeface="Times New Roman Italics" charset="1" panose="02030502070405090303"/>
      <p:regular r:id="rId13"/>
    </p:embeddedFont>
    <p:embeddedFont>
      <p:font typeface="Times New Roman Bold Italics" charset="1" panose="02030802070405090303"/>
      <p:regular r:id="rId14"/>
    </p:embeddedFont>
    <p:embeddedFont>
      <p:font typeface="Times New Roman Medium" charset="1" panose="02030502070405020303"/>
      <p:regular r:id="rId15"/>
    </p:embeddedFont>
    <p:embeddedFont>
      <p:font typeface="Times New Roman Medium Italics" charset="1" panose="02030502070405090303"/>
      <p:regular r:id="rId16"/>
    </p:embeddedFont>
    <p:embeddedFont>
      <p:font typeface="Times New Roman Semi-Bold" charset="1" panose="02030702070405020303"/>
      <p:regular r:id="rId17"/>
    </p:embeddedFont>
    <p:embeddedFont>
      <p:font typeface="Times New Roman Semi-Bold Italics" charset="1" panose="02030702070405090303"/>
      <p:regular r:id="rId18"/>
    </p:embeddedFont>
    <p:embeddedFont>
      <p:font typeface="Times New Roman Ultra-Bold" charset="1" panose="02030902070405020303"/>
      <p:regular r:id="rId19"/>
    </p:embeddedFont>
    <p:embeddedFont>
      <p:font typeface="Canva Sans" charset="1" panose="020B0503030501040103"/>
      <p:regular r:id="rId20"/>
    </p:embeddedFont>
    <p:embeddedFont>
      <p:font typeface="Canva Sans Bold" charset="1" panose="020B0803030501040103"/>
      <p:regular r:id="rId21"/>
    </p:embeddedFont>
    <p:embeddedFont>
      <p:font typeface="Canva Sans Italics" charset="1" panose="020B0503030501040103"/>
      <p:regular r:id="rId22"/>
    </p:embeddedFont>
    <p:embeddedFont>
      <p:font typeface="Canva Sans Bold Italics" charset="1" panose="020B0803030501040103"/>
      <p:regular r:id="rId23"/>
    </p:embeddedFont>
    <p:embeddedFont>
      <p:font typeface="Canva Sans Medium" charset="1" panose="020B0603030501040103"/>
      <p:regular r:id="rId24"/>
    </p:embeddedFont>
    <p:embeddedFont>
      <p:font typeface="Canva Sans Medium Italics" charset="1" panose="020B0603030501040103"/>
      <p:regular r:id="rId25"/>
    </p:embeddedFont>
    <p:embeddedFont>
      <p:font typeface="Nunito Sans" charset="1" panose="00000500000000000000"/>
      <p:regular r:id="rId26"/>
    </p:embeddedFont>
    <p:embeddedFont>
      <p:font typeface="Nunito Sans Bold" charset="1" panose="00000800000000000000"/>
      <p:regular r:id="rId27"/>
    </p:embeddedFont>
    <p:embeddedFont>
      <p:font typeface="Nunito Sans Italics" charset="1" panose="00000500000000000000"/>
      <p:regular r:id="rId28"/>
    </p:embeddedFont>
    <p:embeddedFont>
      <p:font typeface="Nunito Sans Bold Italics" charset="1" panose="00000800000000000000"/>
      <p:regular r:id="rId29"/>
    </p:embeddedFont>
    <p:embeddedFont>
      <p:font typeface="Nunito Sans Extra-Light" charset="1" panose="00000300000000000000"/>
      <p:regular r:id="rId30"/>
    </p:embeddedFont>
    <p:embeddedFont>
      <p:font typeface="Nunito Sans Extra-Light Italics" charset="1" panose="00000300000000000000"/>
      <p:regular r:id="rId31"/>
    </p:embeddedFont>
    <p:embeddedFont>
      <p:font typeface="Nunito Sans Light" charset="1" panose="00000400000000000000"/>
      <p:regular r:id="rId32"/>
    </p:embeddedFont>
    <p:embeddedFont>
      <p:font typeface="Nunito Sans Light Italics" charset="1" panose="00000400000000000000"/>
      <p:regular r:id="rId33"/>
    </p:embeddedFont>
    <p:embeddedFont>
      <p:font typeface="Nunito Sans Semi-Bold" charset="1" panose="00000700000000000000"/>
      <p:regular r:id="rId34"/>
    </p:embeddedFont>
    <p:embeddedFont>
      <p:font typeface="Nunito Sans Semi-Bold Italics" charset="1" panose="00000700000000000000"/>
      <p:regular r:id="rId35"/>
    </p:embeddedFont>
    <p:embeddedFont>
      <p:font typeface="Nunito Sans Ultra-Bold" charset="1" panose="00000900000000000000"/>
      <p:regular r:id="rId36"/>
    </p:embeddedFont>
    <p:embeddedFont>
      <p:font typeface="Nunito Sans Ultra-Bold Italics" charset="1" panose="00000900000000000000"/>
      <p:regular r:id="rId37"/>
    </p:embeddedFont>
    <p:embeddedFont>
      <p:font typeface="Nunito Sans Heavy" charset="1" panose="00000A00000000000000"/>
      <p:regular r:id="rId38"/>
    </p:embeddedFont>
    <p:embeddedFont>
      <p:font typeface="Nunito Sans Heavy Italics" charset="1" panose="00000A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slides/slide1.xml" Type="http://schemas.openxmlformats.org/officeDocument/2006/relationships/slide"/><Relationship Id="rId41" Target="slides/slide2.xml" Type="http://schemas.openxmlformats.org/officeDocument/2006/relationships/slide"/><Relationship Id="rId42" Target="slides/slide3.xml" Type="http://schemas.openxmlformats.org/officeDocument/2006/relationships/slide"/><Relationship Id="rId43" Target="slides/slide4.xml" Type="http://schemas.openxmlformats.org/officeDocument/2006/relationships/slide"/><Relationship Id="rId44" Target="slides/slide5.xml" Type="http://schemas.openxmlformats.org/officeDocument/2006/relationships/slide"/><Relationship Id="rId45" Target="slides/slide6.xml" Type="http://schemas.openxmlformats.org/officeDocument/2006/relationships/slide"/><Relationship Id="rId46" Target="slides/slide7.xml" Type="http://schemas.openxmlformats.org/officeDocument/2006/relationships/slide"/><Relationship Id="rId47" Target="slides/slide8.xml" Type="http://schemas.openxmlformats.org/officeDocument/2006/relationships/slide"/><Relationship Id="rId48" Target="slides/slide9.xml" Type="http://schemas.openxmlformats.org/officeDocument/2006/relationships/slide"/><Relationship Id="rId49" Target="slides/slide10.xml" Type="http://schemas.openxmlformats.org/officeDocument/2006/relationships/slide"/><Relationship Id="rId5" Target="tableStyles.xml" Type="http://schemas.openxmlformats.org/officeDocument/2006/relationships/tableStyles"/><Relationship Id="rId50" Target="slides/slide11.xml" Type="http://schemas.openxmlformats.org/officeDocument/2006/relationships/slide"/><Relationship Id="rId51" Target="slides/slide12.xml" Type="http://schemas.openxmlformats.org/officeDocument/2006/relationships/slide"/><Relationship Id="rId52" Target="slides/slide13.xml" Type="http://schemas.openxmlformats.org/officeDocument/2006/relationships/slide"/><Relationship Id="rId53" Target="slides/slide14.xml" Type="http://schemas.openxmlformats.org/officeDocument/2006/relationships/slide"/><Relationship Id="rId54" Target="slides/slide15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sv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1E21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7896674" y="5129212"/>
            <a:ext cx="10287000" cy="0"/>
          </a:xfrm>
          <a:prstGeom prst="line">
            <a:avLst/>
          </a:prstGeom>
          <a:ln cap="flat" w="28575">
            <a:solidFill>
              <a:srgbClr val="EDEDE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2342609"/>
            <a:ext cx="11154123" cy="5240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271"/>
              </a:lnSpc>
            </a:pPr>
            <a:r>
              <a:rPr lang="en-US" sz="10070" spc="-624">
                <a:solidFill>
                  <a:srgbClr val="EDEDED"/>
                </a:solidFill>
                <a:latin typeface="Archivo Black"/>
              </a:rPr>
              <a:t>How ChatGPT Affects the Email Writing Skills of Students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050547"/>
            <a:ext cx="7287677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EDEDED"/>
                </a:solidFill>
                <a:latin typeface="Nunito Sans"/>
              </a:rPr>
              <a:t>Unleashing the Pen or Crippling the Craft?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320573" y="3476785"/>
            <a:ext cx="4686231" cy="2360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EDEDED"/>
                </a:solidFill>
                <a:latin typeface="Nunito Sans"/>
              </a:rPr>
              <a:t>By- </a:t>
            </a:r>
          </a:p>
          <a:p>
            <a:pPr>
              <a:lnSpc>
                <a:spcPts val="3779"/>
              </a:lnSpc>
            </a:pPr>
            <a:r>
              <a:rPr lang="en-US" sz="2699">
                <a:solidFill>
                  <a:srgbClr val="EDEDED"/>
                </a:solidFill>
                <a:latin typeface="Nunito Sans"/>
              </a:rPr>
              <a:t>Sourav Roul (102115165)</a:t>
            </a:r>
          </a:p>
          <a:p>
            <a:pPr>
              <a:lnSpc>
                <a:spcPts val="3779"/>
              </a:lnSpc>
            </a:pPr>
            <a:r>
              <a:rPr lang="en-US" sz="2699">
                <a:solidFill>
                  <a:srgbClr val="EDEDED"/>
                </a:solidFill>
                <a:latin typeface="Nunito Sans"/>
              </a:rPr>
              <a:t>Dhruv Singh (102115246)</a:t>
            </a:r>
          </a:p>
          <a:p>
            <a:pPr>
              <a:lnSpc>
                <a:spcPts val="3779"/>
              </a:lnSpc>
            </a:pPr>
            <a:r>
              <a:rPr lang="en-US" sz="2699">
                <a:solidFill>
                  <a:srgbClr val="EDEDED"/>
                </a:solidFill>
                <a:latin typeface="Nunito Sans"/>
              </a:rPr>
              <a:t>Harshit Sharma (102115249)</a:t>
            </a:r>
          </a:p>
          <a:p>
            <a:pPr>
              <a:lnSpc>
                <a:spcPts val="377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4345667" y="6040257"/>
            <a:ext cx="2636044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699">
                <a:solidFill>
                  <a:srgbClr val="EDEDED"/>
                </a:solidFill>
                <a:latin typeface="Nunito Sans"/>
              </a:rPr>
              <a:t>Submitted to</a:t>
            </a:r>
          </a:p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EDEDED"/>
                </a:solidFill>
                <a:latin typeface="Nunito Sans"/>
              </a:rPr>
              <a:t>Ms. Rishita Goyal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1787913" cy="5494513"/>
          </a:xfrm>
          <a:custGeom>
            <a:avLst/>
            <a:gdLst/>
            <a:ahLst/>
            <a:cxnLst/>
            <a:rect r="r" b="b" t="t" l="l"/>
            <a:pathLst>
              <a:path h="5494513" w="11787913">
                <a:moveTo>
                  <a:pt x="0" y="0"/>
                </a:moveTo>
                <a:lnTo>
                  <a:pt x="11787913" y="0"/>
                </a:lnTo>
                <a:lnTo>
                  <a:pt x="11787913" y="5494513"/>
                </a:lnTo>
                <a:lnTo>
                  <a:pt x="0" y="54945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86" t="0" r="-126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190157" y="4799138"/>
            <a:ext cx="12097843" cy="5487862"/>
          </a:xfrm>
          <a:custGeom>
            <a:avLst/>
            <a:gdLst/>
            <a:ahLst/>
            <a:cxnLst/>
            <a:rect r="r" b="b" t="t" l="l"/>
            <a:pathLst>
              <a:path h="5487862" w="12097843">
                <a:moveTo>
                  <a:pt x="0" y="0"/>
                </a:moveTo>
                <a:lnTo>
                  <a:pt x="12097843" y="0"/>
                </a:lnTo>
                <a:lnTo>
                  <a:pt x="12097843" y="5487862"/>
                </a:lnTo>
                <a:lnTo>
                  <a:pt x="0" y="54878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379434" y="548654"/>
            <a:ext cx="7557071" cy="1510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20"/>
              </a:lnSpc>
            </a:pPr>
            <a:r>
              <a:rPr lang="en-US" sz="8800">
                <a:solidFill>
                  <a:srgbClr val="1E2162"/>
                </a:solidFill>
                <a:latin typeface="Canva Sans Bold"/>
              </a:rPr>
              <a:t>Visualization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98091" y="5948050"/>
            <a:ext cx="3059787" cy="3521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96"/>
              </a:lnSpc>
              <a:spcBef>
                <a:spcPct val="0"/>
              </a:spcBef>
            </a:pPr>
            <a:r>
              <a:rPr lang="en-US" sz="18497">
                <a:solidFill>
                  <a:srgbClr val="1E2162"/>
                </a:solidFill>
                <a:latin typeface="Times New Roman"/>
              </a:rPr>
              <a:t>I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2590574" cy="5494513"/>
          </a:xfrm>
          <a:custGeom>
            <a:avLst/>
            <a:gdLst/>
            <a:ahLst/>
            <a:cxnLst/>
            <a:rect r="r" b="b" t="t" l="l"/>
            <a:pathLst>
              <a:path h="5494513" w="12590574">
                <a:moveTo>
                  <a:pt x="0" y="0"/>
                </a:moveTo>
                <a:lnTo>
                  <a:pt x="12590574" y="0"/>
                </a:lnTo>
                <a:lnTo>
                  <a:pt x="12590574" y="5494513"/>
                </a:lnTo>
                <a:lnTo>
                  <a:pt x="0" y="54945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22" t="0" r="-143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05857" y="4670173"/>
            <a:ext cx="12382143" cy="5616827"/>
          </a:xfrm>
          <a:custGeom>
            <a:avLst/>
            <a:gdLst/>
            <a:ahLst/>
            <a:cxnLst/>
            <a:rect r="r" b="b" t="t" l="l"/>
            <a:pathLst>
              <a:path h="5616827" w="12382143">
                <a:moveTo>
                  <a:pt x="0" y="0"/>
                </a:moveTo>
                <a:lnTo>
                  <a:pt x="12382143" y="0"/>
                </a:lnTo>
                <a:lnTo>
                  <a:pt x="12382143" y="5616827"/>
                </a:lnTo>
                <a:lnTo>
                  <a:pt x="0" y="56168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379434" y="548654"/>
            <a:ext cx="7557071" cy="1510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20"/>
              </a:lnSpc>
            </a:pPr>
            <a:r>
              <a:rPr lang="en-US" sz="8800">
                <a:solidFill>
                  <a:srgbClr val="1E2162"/>
                </a:solidFill>
                <a:latin typeface="Canva Sans Bold"/>
              </a:rPr>
              <a:t>Visualization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98091" y="5948050"/>
            <a:ext cx="3059787" cy="3521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896"/>
              </a:lnSpc>
              <a:spcBef>
                <a:spcPct val="0"/>
              </a:spcBef>
            </a:pPr>
            <a:r>
              <a:rPr lang="en-US" sz="18497">
                <a:solidFill>
                  <a:srgbClr val="1E2162"/>
                </a:solidFill>
                <a:latin typeface="Times New Roman"/>
              </a:rPr>
              <a:t>II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04482" y="5143500"/>
            <a:ext cx="8283518" cy="5143500"/>
            <a:chOff x="0" y="0"/>
            <a:chExt cx="11044691" cy="6858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4772" t="0" r="4772" b="0"/>
            <a:stretch>
              <a:fillRect/>
            </a:stretch>
          </p:blipFill>
          <p:spPr>
            <a:xfrm flipH="false" flipV="false">
              <a:off x="0" y="0"/>
              <a:ext cx="11044691" cy="6858000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-5400000">
            <a:off x="4875270" y="5129212"/>
            <a:ext cx="10287000" cy="0"/>
          </a:xfrm>
          <a:prstGeom prst="line">
            <a:avLst/>
          </a:prstGeom>
          <a:ln cap="flat" w="28575">
            <a:solidFill>
              <a:srgbClr val="1E216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1104900"/>
            <a:ext cx="8115300" cy="4873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85"/>
              </a:lnSpc>
            </a:pPr>
            <a:r>
              <a:rPr lang="en-US" sz="8714" spc="-87">
                <a:solidFill>
                  <a:srgbClr val="1E2162"/>
                </a:solidFill>
                <a:latin typeface="Archivo Black"/>
              </a:rPr>
              <a:t>Results: Email Etiquette and Time Savings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97935" y="990600"/>
            <a:ext cx="6461365" cy="165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41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Nunito Sans Bold"/>
              </a:rPr>
              <a:t>Some experienced negative consequences in email communication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6699404"/>
            <a:ext cx="7670800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Nunito Sans Bold"/>
              </a:rPr>
              <a:t>Improved understanding of email etiquette for some, worsened for others</a:t>
            </a:r>
          </a:p>
          <a:p>
            <a:pPr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Nunito Sans Bold"/>
              </a:rPr>
              <a:t>Significant time savings reported by many students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04482" y="5143500"/>
            <a:ext cx="8283518" cy="5143500"/>
            <a:chOff x="0" y="0"/>
            <a:chExt cx="11044691" cy="6858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413" r="0" b="3413"/>
            <a:stretch>
              <a:fillRect/>
            </a:stretch>
          </p:blipFill>
          <p:spPr>
            <a:xfrm flipH="false" flipV="false">
              <a:off x="0" y="0"/>
              <a:ext cx="11044691" cy="6858000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-5400000">
            <a:off x="4875270" y="5129212"/>
            <a:ext cx="10287000" cy="0"/>
          </a:xfrm>
          <a:prstGeom prst="line">
            <a:avLst/>
          </a:prstGeom>
          <a:ln cap="flat" w="28575">
            <a:solidFill>
              <a:srgbClr val="1E216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1104900"/>
            <a:ext cx="7741099" cy="4873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85"/>
              </a:lnSpc>
            </a:pPr>
            <a:r>
              <a:rPr lang="en-US" sz="8714" spc="-87">
                <a:solidFill>
                  <a:srgbClr val="1E2162"/>
                </a:solidFill>
                <a:latin typeface="Archivo Black"/>
              </a:rPr>
              <a:t>Results: Writing Skills and Feedback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97935" y="990600"/>
            <a:ext cx="6461365" cy="165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41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Nunito Sans Bold"/>
              </a:rPr>
              <a:t>Varying levels of confidence before and after using ChatGPT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6699404"/>
            <a:ext cx="7741099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Nunito Sans Bold"/>
              </a:rPr>
              <a:t>Improvements in writing skills observed by some, no change for others</a:t>
            </a:r>
          </a:p>
          <a:p>
            <a:pPr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Nunito Sans Bold"/>
              </a:rPr>
              <a:t>Positive feedback received from professors/recipients by some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114425"/>
            <a:ext cx="16230600" cy="143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15"/>
              </a:lnSpc>
            </a:pPr>
            <a:r>
              <a:rPr lang="en-US" sz="10013" spc="-100">
                <a:solidFill>
                  <a:srgbClr val="1E2162"/>
                </a:solidFill>
                <a:latin typeface="Archivo Black"/>
              </a:rPr>
              <a:t>Conclusion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5615922"/>
            <a:ext cx="4881704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1E2162"/>
                </a:solidFill>
                <a:latin typeface="Archivo Black Bold"/>
              </a:rPr>
              <a:t>Summarize key findings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03148" y="5615922"/>
            <a:ext cx="4881704" cy="1829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1E2162"/>
                </a:solidFill>
                <a:latin typeface="Archivo Black Bold"/>
              </a:rPr>
              <a:t>Highlight the potential benefits and drawbacks of using ChatGPT for email writing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77596" y="5615922"/>
            <a:ext cx="4881704" cy="1829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1E2162"/>
                </a:solidFill>
                <a:latin typeface="Archivo Black Bold"/>
              </a:rPr>
              <a:t>Emphasize the importance of maintaining a balance between technology and human skills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4036946"/>
            <a:ext cx="1044214" cy="1050564"/>
            <a:chOff x="0" y="0"/>
            <a:chExt cx="1392286" cy="140075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92286" cy="1400752"/>
            </a:xfrm>
            <a:custGeom>
              <a:avLst/>
              <a:gdLst/>
              <a:ahLst/>
              <a:cxnLst/>
              <a:rect r="r" b="b" t="t" l="l"/>
              <a:pathLst>
                <a:path h="1400752" w="1392286">
                  <a:moveTo>
                    <a:pt x="0" y="0"/>
                  </a:moveTo>
                  <a:lnTo>
                    <a:pt x="1392286" y="0"/>
                  </a:lnTo>
                  <a:lnTo>
                    <a:pt x="1392286" y="1400752"/>
                  </a:lnTo>
                  <a:lnTo>
                    <a:pt x="0" y="14007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304" t="0" r="-304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318398" y="372293"/>
              <a:ext cx="755489" cy="732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</a:pPr>
              <a:r>
                <a:rPr lang="en-US" sz="3999">
                  <a:solidFill>
                    <a:srgbClr val="1E2162"/>
                  </a:solidFill>
                  <a:latin typeface="Archivo Black"/>
                </a:rPr>
                <a:t>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703148" y="4036946"/>
            <a:ext cx="1044214" cy="1050564"/>
            <a:chOff x="0" y="0"/>
            <a:chExt cx="1392286" cy="140075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92286" cy="1400753"/>
            </a:xfrm>
            <a:custGeom>
              <a:avLst/>
              <a:gdLst/>
              <a:ahLst/>
              <a:cxnLst/>
              <a:rect r="r" b="b" t="t" l="l"/>
              <a:pathLst>
                <a:path h="1400753" w="1392286">
                  <a:moveTo>
                    <a:pt x="0" y="0"/>
                  </a:moveTo>
                  <a:lnTo>
                    <a:pt x="1392286" y="0"/>
                  </a:lnTo>
                  <a:lnTo>
                    <a:pt x="1392286" y="1400753"/>
                  </a:lnTo>
                  <a:lnTo>
                    <a:pt x="0" y="1400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304" t="0" r="-304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318398" y="372293"/>
              <a:ext cx="755489" cy="73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</a:pPr>
              <a:r>
                <a:rPr lang="en-US" sz="3999">
                  <a:solidFill>
                    <a:srgbClr val="1E2162"/>
                  </a:solidFill>
                  <a:latin typeface="Archivo Black"/>
                </a:rPr>
                <a:t>2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2377596" y="4036946"/>
            <a:ext cx="1044214" cy="1050564"/>
            <a:chOff x="0" y="0"/>
            <a:chExt cx="1392286" cy="140075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392286" cy="1400753"/>
            </a:xfrm>
            <a:custGeom>
              <a:avLst/>
              <a:gdLst/>
              <a:ahLst/>
              <a:cxnLst/>
              <a:rect r="r" b="b" t="t" l="l"/>
              <a:pathLst>
                <a:path h="1400753" w="1392286">
                  <a:moveTo>
                    <a:pt x="0" y="0"/>
                  </a:moveTo>
                  <a:lnTo>
                    <a:pt x="1392286" y="0"/>
                  </a:lnTo>
                  <a:lnTo>
                    <a:pt x="1392286" y="1400753"/>
                  </a:lnTo>
                  <a:lnTo>
                    <a:pt x="0" y="1400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304" t="0" r="-304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318398" y="372293"/>
              <a:ext cx="755489" cy="73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</a:pPr>
              <a:r>
                <a:rPr lang="en-US" sz="3999">
                  <a:solidFill>
                    <a:srgbClr val="1E2162"/>
                  </a:solidFill>
                  <a:latin typeface="Archivo Black"/>
                </a:rPr>
                <a:t>3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30869" y="8243282"/>
            <a:ext cx="4881704" cy="1372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1E2162"/>
                </a:solidFill>
                <a:latin typeface="Archivo Black Bold"/>
              </a:rPr>
              <a:t>Encourage responsible and ethical use of AI writing tools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030869" y="6664307"/>
            <a:ext cx="1044214" cy="1050564"/>
            <a:chOff x="0" y="0"/>
            <a:chExt cx="1392286" cy="140075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392286" cy="1400752"/>
            </a:xfrm>
            <a:custGeom>
              <a:avLst/>
              <a:gdLst/>
              <a:ahLst/>
              <a:cxnLst/>
              <a:rect r="r" b="b" t="t" l="l"/>
              <a:pathLst>
                <a:path h="1400752" w="1392286">
                  <a:moveTo>
                    <a:pt x="0" y="0"/>
                  </a:moveTo>
                  <a:lnTo>
                    <a:pt x="1392286" y="0"/>
                  </a:lnTo>
                  <a:lnTo>
                    <a:pt x="1392286" y="1400752"/>
                  </a:lnTo>
                  <a:lnTo>
                    <a:pt x="0" y="14007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304" t="0" r="-304" b="0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318398" y="372293"/>
              <a:ext cx="755489" cy="732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</a:pPr>
              <a:r>
                <a:rPr lang="en-US" sz="3999">
                  <a:solidFill>
                    <a:srgbClr val="1E2162"/>
                  </a:solidFill>
                  <a:latin typeface="Archivo Black"/>
                </a:rPr>
                <a:t>4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1E21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301893"/>
            <a:ext cx="9728153" cy="421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015"/>
              </a:lnSpc>
            </a:pPr>
            <a:r>
              <a:rPr lang="en-US" sz="10013" spc="-100">
                <a:solidFill>
                  <a:srgbClr val="EDEDED"/>
                </a:solidFill>
                <a:latin typeface="Archivo Black"/>
              </a:rPr>
              <a:t>THANK YOU FOR ATTENDING!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6714605"/>
            <a:ext cx="3985969" cy="165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19"/>
              </a:lnSpc>
            </a:pPr>
            <a:r>
              <a:rPr lang="en-US" sz="3399">
                <a:solidFill>
                  <a:srgbClr val="EDEDED"/>
                </a:solidFill>
                <a:latin typeface="Nunito Sans"/>
              </a:rPr>
              <a:t>Feel free to ask any</a:t>
            </a:r>
          </a:p>
          <a:p>
            <a:pPr>
              <a:lnSpc>
                <a:spcPts val="4419"/>
              </a:lnSpc>
            </a:pPr>
            <a:r>
              <a:rPr lang="en-US" sz="3399">
                <a:solidFill>
                  <a:srgbClr val="EDEDED"/>
                </a:solidFill>
                <a:latin typeface="Nunito Sans"/>
              </a:rPr>
              <a:t>kind questions or clarifications!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0000">
            <a:off x="8191489" y="-43663"/>
            <a:ext cx="10141204" cy="10374326"/>
          </a:xfrm>
          <a:custGeom>
            <a:avLst/>
            <a:gdLst/>
            <a:ahLst/>
            <a:cxnLst/>
            <a:rect r="r" b="b" t="t" l="l"/>
            <a:pathLst>
              <a:path h="10374326" w="10141204">
                <a:moveTo>
                  <a:pt x="89770" y="0"/>
                </a:moveTo>
                <a:lnTo>
                  <a:pt x="10141205" y="87718"/>
                </a:lnTo>
                <a:lnTo>
                  <a:pt x="10051435" y="10374326"/>
                </a:lnTo>
                <a:lnTo>
                  <a:pt x="0" y="10286608"/>
                </a:lnTo>
                <a:lnTo>
                  <a:pt x="89770" y="0"/>
                </a:lnTo>
                <a:close/>
              </a:path>
            </a:pathLst>
          </a:custGeom>
          <a:blipFill>
            <a:blip r:embed="rId2">
              <a:alphaModFix amt="84000"/>
            </a:blip>
            <a:stretch>
              <a:fillRect l="-20803" t="-7578" r="-44876" b="-325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8806070" y="4105892"/>
            <a:ext cx="8115300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8806070" y="6174758"/>
            <a:ext cx="8195466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8806070" y="2549353"/>
            <a:ext cx="1044214" cy="1050564"/>
            <a:chOff x="0" y="0"/>
            <a:chExt cx="1392286" cy="14007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92286" cy="1400752"/>
            </a:xfrm>
            <a:custGeom>
              <a:avLst/>
              <a:gdLst/>
              <a:ahLst/>
              <a:cxnLst/>
              <a:rect r="r" b="b" t="t" l="l"/>
              <a:pathLst>
                <a:path h="1400752" w="1392286">
                  <a:moveTo>
                    <a:pt x="0" y="0"/>
                  </a:moveTo>
                  <a:lnTo>
                    <a:pt x="1392286" y="0"/>
                  </a:lnTo>
                  <a:lnTo>
                    <a:pt x="1392286" y="1400752"/>
                  </a:lnTo>
                  <a:lnTo>
                    <a:pt x="0" y="14007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-304" t="0" r="-304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318398" y="372293"/>
              <a:ext cx="755489" cy="732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</a:pPr>
              <a:r>
                <a:rPr lang="en-US" sz="3999">
                  <a:solidFill>
                    <a:srgbClr val="FFFFFF"/>
                  </a:solidFill>
                  <a:latin typeface="Archivo Black"/>
                </a:rPr>
                <a:t>1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806070" y="4618218"/>
            <a:ext cx="1044214" cy="1050564"/>
            <a:chOff x="0" y="0"/>
            <a:chExt cx="1392286" cy="140075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92286" cy="1400753"/>
            </a:xfrm>
            <a:custGeom>
              <a:avLst/>
              <a:gdLst/>
              <a:ahLst/>
              <a:cxnLst/>
              <a:rect r="r" b="b" t="t" l="l"/>
              <a:pathLst>
                <a:path h="1400753" w="1392286">
                  <a:moveTo>
                    <a:pt x="0" y="0"/>
                  </a:moveTo>
                  <a:lnTo>
                    <a:pt x="1392286" y="0"/>
                  </a:lnTo>
                  <a:lnTo>
                    <a:pt x="1392286" y="1400753"/>
                  </a:lnTo>
                  <a:lnTo>
                    <a:pt x="0" y="1400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-304" t="0" r="-304" b="0"/>
              </a:stretch>
            </a:blip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318398" y="372293"/>
              <a:ext cx="755489" cy="73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99"/>
                </a:lnSpc>
              </a:pPr>
              <a:r>
                <a:rPr lang="en-US" sz="3999">
                  <a:solidFill>
                    <a:srgbClr val="FFFFFF"/>
                  </a:solidFill>
                  <a:latin typeface="Archivo Black"/>
                </a:rPr>
                <a:t>2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806070" y="6687083"/>
            <a:ext cx="1044214" cy="1050564"/>
            <a:chOff x="0" y="0"/>
            <a:chExt cx="1392286" cy="140075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92286" cy="1400753"/>
            </a:xfrm>
            <a:custGeom>
              <a:avLst/>
              <a:gdLst/>
              <a:ahLst/>
              <a:cxnLst/>
              <a:rect r="r" b="b" t="t" l="l"/>
              <a:pathLst>
                <a:path h="1400753" w="1392286">
                  <a:moveTo>
                    <a:pt x="0" y="0"/>
                  </a:moveTo>
                  <a:lnTo>
                    <a:pt x="1392286" y="0"/>
                  </a:lnTo>
                  <a:lnTo>
                    <a:pt x="1392286" y="1400753"/>
                  </a:lnTo>
                  <a:lnTo>
                    <a:pt x="0" y="1400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-304" t="0" r="-304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318398" y="372293"/>
              <a:ext cx="755489" cy="73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999"/>
                </a:lnSpc>
                <a:spcBef>
                  <a:spcPct val="0"/>
                </a:spcBef>
              </a:pPr>
              <a:r>
                <a:rPr lang="en-US" sz="3999" strike="noStrike" u="none">
                  <a:solidFill>
                    <a:srgbClr val="FFFFFF"/>
                  </a:solidFill>
                  <a:latin typeface="Archivo Black"/>
                </a:rPr>
                <a:t>3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715141" y="4604930"/>
            <a:ext cx="6901917" cy="1171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35"/>
              </a:lnSpc>
            </a:pPr>
            <a:r>
              <a:rPr lang="en-US" sz="8214" spc="-82">
                <a:solidFill>
                  <a:srgbClr val="1E2162"/>
                </a:solidFill>
                <a:latin typeface="Archivo Black"/>
              </a:rPr>
              <a:t>Introduction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71149" y="2738402"/>
            <a:ext cx="5703210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chivo Black Bold"/>
              </a:rPr>
              <a:t>What is ChatGPT?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471149" y="4819332"/>
            <a:ext cx="5703210" cy="589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chivo Black Bold"/>
              </a:rPr>
              <a:t>How is it Useful?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471149" y="6602447"/>
            <a:ext cx="5703210" cy="1189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rchivo Black Bold"/>
              </a:rPr>
              <a:t>Adaptation of ChatGPT in Email Writing</a:t>
            </a:r>
            <a:r>
              <a:rPr lang="en-US" sz="3399">
                <a:solidFill>
                  <a:srgbClr val="FFFFFF"/>
                </a:solidFill>
                <a:latin typeface="Archivo Black Bold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0795206" cy="10287000"/>
          </a:xfrm>
          <a:custGeom>
            <a:avLst/>
            <a:gdLst/>
            <a:ahLst/>
            <a:cxnLst/>
            <a:rect r="r" b="b" t="t" l="l"/>
            <a:pathLst>
              <a:path h="10287000" w="10795206">
                <a:moveTo>
                  <a:pt x="0" y="0"/>
                </a:moveTo>
                <a:lnTo>
                  <a:pt x="10795206" y="0"/>
                </a:lnTo>
                <a:lnTo>
                  <a:pt x="1079520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49" t="0" r="-104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259139" y="3880460"/>
            <a:ext cx="6386550" cy="288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43"/>
              </a:lnSpc>
            </a:pPr>
            <a:r>
              <a:rPr lang="en-US" sz="6857" spc="-68">
                <a:solidFill>
                  <a:srgbClr val="1E2162"/>
                </a:solidFill>
                <a:latin typeface="Archivo Black"/>
              </a:rPr>
              <a:t>Time Taken to Reach 1 Million Users!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1021786" cy="10287000"/>
          </a:xfrm>
          <a:custGeom>
            <a:avLst/>
            <a:gdLst/>
            <a:ahLst/>
            <a:cxnLst/>
            <a:rect r="r" b="b" t="t" l="l"/>
            <a:pathLst>
              <a:path h="10287000" w="11021786">
                <a:moveTo>
                  <a:pt x="0" y="0"/>
                </a:moveTo>
                <a:lnTo>
                  <a:pt x="11021786" y="0"/>
                </a:lnTo>
                <a:lnTo>
                  <a:pt x="1102178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259139" y="3880460"/>
            <a:ext cx="6386550" cy="2885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43"/>
              </a:lnSpc>
            </a:pPr>
            <a:r>
              <a:rPr lang="en-US" sz="6857" spc="-68">
                <a:solidFill>
                  <a:srgbClr val="1E2162"/>
                </a:solidFill>
                <a:latin typeface="Archivo Black"/>
              </a:rPr>
              <a:t>Time Taken to Reach 100 Million Users!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1E21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06423" y="2861667"/>
            <a:ext cx="18290222" cy="0"/>
          </a:xfrm>
          <a:prstGeom prst="line">
            <a:avLst/>
          </a:prstGeom>
          <a:ln cap="flat" w="28575">
            <a:solidFill>
              <a:srgbClr val="EDEDE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214743" y="1114425"/>
            <a:ext cx="14842993" cy="143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15"/>
              </a:lnSpc>
            </a:pPr>
            <a:r>
              <a:rPr lang="en-US" sz="10013" spc="-100">
                <a:solidFill>
                  <a:srgbClr val="EDEDED"/>
                </a:solidFill>
                <a:latin typeface="Archivo Black"/>
              </a:rPr>
              <a:t>Framework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101297"/>
            <a:ext cx="13613046" cy="6157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43076" indent="-421538" lvl="1">
              <a:lnSpc>
                <a:spcPts val="5466"/>
              </a:lnSpc>
              <a:buFont typeface="Arial"/>
              <a:buChar char="•"/>
            </a:pPr>
            <a:r>
              <a:rPr lang="en-US" sz="3904">
                <a:solidFill>
                  <a:srgbClr val="EDEDED"/>
                </a:solidFill>
                <a:latin typeface="Nunito Sans"/>
              </a:rPr>
              <a:t>Assess the frequency of ChatGPT usage for email writing among students</a:t>
            </a:r>
          </a:p>
          <a:p>
            <a:pPr marL="843076" indent="-421538" lvl="1">
              <a:lnSpc>
                <a:spcPts val="5466"/>
              </a:lnSpc>
              <a:buFont typeface="Arial"/>
              <a:buChar char="•"/>
            </a:pPr>
            <a:r>
              <a:rPr lang="en-US" sz="3904">
                <a:solidFill>
                  <a:srgbClr val="EDEDED"/>
                </a:solidFill>
                <a:latin typeface="Nunito Sans"/>
              </a:rPr>
              <a:t>Evaluate the impact on human touch, creativity, and originality</a:t>
            </a:r>
          </a:p>
          <a:p>
            <a:pPr marL="843076" indent="-421538" lvl="1">
              <a:lnSpc>
                <a:spcPts val="5466"/>
              </a:lnSpc>
              <a:buFont typeface="Arial"/>
              <a:buChar char="•"/>
            </a:pPr>
            <a:r>
              <a:rPr lang="en-US" sz="3904">
                <a:solidFill>
                  <a:srgbClr val="EDEDED"/>
                </a:solidFill>
                <a:latin typeface="Nunito Sans"/>
              </a:rPr>
              <a:t>Analyze changes in email etiquette, tone, and language conventions</a:t>
            </a:r>
          </a:p>
          <a:p>
            <a:pPr marL="843076" indent="-421538" lvl="1">
              <a:lnSpc>
                <a:spcPts val="5466"/>
              </a:lnSpc>
              <a:buFont typeface="Arial"/>
              <a:buChar char="•"/>
            </a:pPr>
            <a:r>
              <a:rPr lang="en-US" sz="3904">
                <a:solidFill>
                  <a:srgbClr val="EDEDED"/>
                </a:solidFill>
                <a:latin typeface="Nunito Sans"/>
              </a:rPr>
              <a:t>Determine the effect on time spent composing emails</a:t>
            </a:r>
          </a:p>
          <a:p>
            <a:pPr marL="843076" indent="-421538" lvl="1">
              <a:lnSpc>
                <a:spcPts val="5466"/>
              </a:lnSpc>
              <a:buFont typeface="Arial"/>
              <a:buChar char="•"/>
            </a:pPr>
            <a:r>
              <a:rPr lang="en-US" sz="3904">
                <a:solidFill>
                  <a:srgbClr val="EDEDED"/>
                </a:solidFill>
                <a:latin typeface="Nunito Sans"/>
              </a:rPr>
              <a:t>Gauge improvements or challenges in overall email writing skills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7410028" cy="10287000"/>
            <a:chOff x="0" y="0"/>
            <a:chExt cx="988003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9539" t="0" r="22468" b="0"/>
            <a:stretch>
              <a:fillRect/>
            </a:stretch>
          </p:blipFill>
          <p:spPr>
            <a:xfrm flipH="false" flipV="false">
              <a:off x="0" y="0"/>
              <a:ext cx="9880038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7937879" y="2823726"/>
            <a:ext cx="9323039" cy="7058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6" indent="-367028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Archivo Black Bold"/>
              </a:rPr>
              <a:t>Understand the extent of ChatGPT's influence on students' email writing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</a:p>
          <a:p>
            <a:pPr marL="734056" indent="-367028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Archivo Black Bold"/>
              </a:rPr>
              <a:t>Identify potential benefits and drawbacks of using ChatGPT for email composition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</a:p>
          <a:p>
            <a:pPr marL="734056" indent="-367028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Archivo Black Bold"/>
              </a:rPr>
              <a:t>Explore the implications for writing skills development and adaptation</a:t>
            </a:r>
          </a:p>
          <a:p>
            <a:pPr>
              <a:lnSpc>
                <a:spcPts val="3640"/>
              </a:lnSpc>
            </a:pPr>
          </a:p>
        </p:txBody>
      </p:sp>
      <p:sp>
        <p:nvSpPr>
          <p:cNvPr name="AutoShape 5" id="5"/>
          <p:cNvSpPr/>
          <p:nvPr/>
        </p:nvSpPr>
        <p:spPr>
          <a:xfrm>
            <a:off x="8451764" y="4683985"/>
            <a:ext cx="8666174" cy="14288"/>
          </a:xfrm>
          <a:prstGeom prst="line">
            <a:avLst/>
          </a:prstGeom>
          <a:ln cap="rnd" w="28575">
            <a:solidFill>
              <a:srgbClr val="1E216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8451764" y="7732933"/>
            <a:ext cx="8809131" cy="0"/>
          </a:xfrm>
          <a:prstGeom prst="line">
            <a:avLst/>
          </a:prstGeom>
          <a:ln cap="rnd" w="28575">
            <a:solidFill>
              <a:srgbClr val="1E216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8079218" y="833229"/>
            <a:ext cx="9181700" cy="143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015"/>
              </a:lnSpc>
            </a:pPr>
            <a:r>
              <a:rPr lang="en-US" sz="10013" spc="-100">
                <a:solidFill>
                  <a:srgbClr val="1E2162"/>
                </a:solidFill>
                <a:latin typeface="Archivo Black"/>
              </a:rPr>
              <a:t>Objective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1E21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4031" y="3905586"/>
            <a:ext cx="9144000" cy="2637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69"/>
              </a:lnSpc>
            </a:pPr>
            <a:r>
              <a:rPr lang="en-US" sz="9970" spc="-618">
                <a:solidFill>
                  <a:srgbClr val="EDEDED"/>
                </a:solidFill>
                <a:latin typeface="Archivo Black"/>
              </a:rPr>
              <a:t>Research Methodology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523593" y="1452245"/>
            <a:ext cx="8764407" cy="7315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Study Design</a:t>
            </a:r>
          </a:p>
          <a:p>
            <a:pPr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Quantitative research appr</a:t>
            </a:r>
            <a:r>
              <a:rPr lang="en-US" sz="2600">
                <a:solidFill>
                  <a:srgbClr val="EDEDED"/>
                </a:solidFill>
                <a:latin typeface="Archivo Black Bold"/>
              </a:rPr>
              <a:t>oach</a:t>
            </a:r>
          </a:p>
          <a:p>
            <a:pPr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Cross-sectional survey method</a:t>
            </a:r>
          </a:p>
          <a:p>
            <a:pPr>
              <a:lnSpc>
                <a:spcPts val="3640"/>
              </a:lnSpc>
              <a:spcBef>
                <a:spcPct val="0"/>
              </a:spcBef>
            </a:pPr>
          </a:p>
          <a:p>
            <a:pPr>
              <a:lnSpc>
                <a:spcPts val="3640"/>
              </a:lnSpc>
              <a:spcBef>
                <a:spcPct val="0"/>
              </a:spcBef>
            </a:pPr>
          </a:p>
          <a:p>
            <a:pPr marL="561341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Target Population</a:t>
            </a:r>
          </a:p>
          <a:p>
            <a:pPr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College students</a:t>
            </a:r>
          </a:p>
          <a:p>
            <a:pPr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Enrolled in various academic programs</a:t>
            </a:r>
          </a:p>
          <a:p>
            <a:pPr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Diverse backgrounds and age groups</a:t>
            </a:r>
          </a:p>
          <a:p>
            <a:pPr>
              <a:lnSpc>
                <a:spcPts val="3640"/>
              </a:lnSpc>
              <a:spcBef>
                <a:spcPct val="0"/>
              </a:spcBef>
            </a:pPr>
          </a:p>
          <a:p>
            <a:pPr>
              <a:lnSpc>
                <a:spcPts val="3640"/>
              </a:lnSpc>
              <a:spcBef>
                <a:spcPct val="0"/>
              </a:spcBef>
            </a:pPr>
          </a:p>
          <a:p>
            <a:pPr marL="561341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Data Collection Instrument</a:t>
            </a:r>
          </a:p>
          <a:p>
            <a:pPr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Google Forms survey</a:t>
            </a:r>
          </a:p>
          <a:p>
            <a:pPr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15 questions (mix of multiple-choice, rating scales, and open-ended)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</a:p>
        </p:txBody>
      </p:sp>
      <p:sp>
        <p:nvSpPr>
          <p:cNvPr name="AutoShape 4" id="4"/>
          <p:cNvSpPr/>
          <p:nvPr/>
        </p:nvSpPr>
        <p:spPr>
          <a:xfrm>
            <a:off x="10303286" y="3268859"/>
            <a:ext cx="649224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0303286" y="6092622"/>
            <a:ext cx="649224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28062" y="1485265"/>
            <a:ext cx="11000334" cy="777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Survey Structure</a:t>
            </a:r>
          </a:p>
          <a:p>
            <a:pPr algn="just" marL="1122681" indent="-374227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Demographic information (student status)</a:t>
            </a:r>
          </a:p>
          <a:p>
            <a:pPr algn="just" marL="1122681" indent="-374227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Frequency of ChatGPT usage for email writing</a:t>
            </a:r>
          </a:p>
          <a:p>
            <a:pPr algn="just" marL="1122681" indent="-374227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Impact on writing skills, human touch and creativity</a:t>
            </a:r>
          </a:p>
          <a:p>
            <a:pPr algn="just" marL="1122681" indent="-374227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Changes in email etiquette, tone, and language</a:t>
            </a:r>
          </a:p>
          <a:p>
            <a:pPr algn="just" marL="1122681" indent="-374227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Time savings and overall writing skills improvement</a:t>
            </a:r>
          </a:p>
          <a:p>
            <a:pPr algn="just" marL="1122681" indent="-374227" lvl="2">
              <a:lnSpc>
                <a:spcPts val="3640"/>
              </a:lnSpc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Confidence levels before and after using ChatGPT</a:t>
            </a:r>
          </a:p>
          <a:p>
            <a:pPr algn="just">
              <a:lnSpc>
                <a:spcPts val="3640"/>
              </a:lnSpc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 marL="561341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Data Analysis</a:t>
            </a:r>
          </a:p>
          <a:p>
            <a:pPr algn="just"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239 responses collected</a:t>
            </a:r>
          </a:p>
          <a:p>
            <a:pPr algn="just"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Quantitative analysis of multiple-choice and rating scale responses</a:t>
            </a:r>
          </a:p>
          <a:p>
            <a:pPr algn="just"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Descriptive statistics (frequencies, percentages)</a:t>
            </a:r>
          </a:p>
          <a:p>
            <a:pPr algn="just" marL="1122681" indent="-374227" lvl="2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EDEDED"/>
                </a:solidFill>
                <a:latin typeface="Archivo Black Bold"/>
              </a:rPr>
              <a:t>Thematic analysis of open-ended responses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</p:txBody>
      </p:sp>
      <p:sp>
        <p:nvSpPr>
          <p:cNvPr name="AutoShape 4" id="4"/>
          <p:cNvSpPr/>
          <p:nvPr/>
        </p:nvSpPr>
        <p:spPr>
          <a:xfrm>
            <a:off x="1028700" y="5124450"/>
            <a:ext cx="811530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04482" y="5143500"/>
            <a:ext cx="8283518" cy="5143500"/>
            <a:chOff x="0" y="0"/>
            <a:chExt cx="11044691" cy="6858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4721" t="0" r="4721" b="0"/>
            <a:stretch>
              <a:fillRect/>
            </a:stretch>
          </p:blipFill>
          <p:spPr>
            <a:xfrm flipH="false" flipV="false">
              <a:off x="0" y="0"/>
              <a:ext cx="11044691" cy="6858000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-5400000">
            <a:off x="4875270" y="5129212"/>
            <a:ext cx="10287000" cy="0"/>
          </a:xfrm>
          <a:prstGeom prst="line">
            <a:avLst/>
          </a:prstGeom>
          <a:ln cap="flat" w="28575">
            <a:solidFill>
              <a:srgbClr val="1E216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1104900"/>
            <a:ext cx="7741099" cy="48731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85"/>
              </a:lnSpc>
            </a:pPr>
            <a:r>
              <a:rPr lang="en-US" sz="8714" spc="-87">
                <a:solidFill>
                  <a:srgbClr val="1E2162"/>
                </a:solidFill>
                <a:latin typeface="Archivo Black"/>
              </a:rPr>
              <a:t>Result: ChatGPT Usage and Impact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97935" y="990600"/>
            <a:ext cx="6461365" cy="165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9" indent="-367030" lvl="1">
              <a:lnSpc>
                <a:spcPts val="441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Nunito Sans Bold"/>
              </a:rPr>
              <a:t>Noticeable shifts in tone and language, both formal and informal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6699404"/>
            <a:ext cx="7741099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Nunito Sans Bold"/>
              </a:rPr>
              <a:t>Majority of students use ChatGPT occasionally or rarely for email writing</a:t>
            </a:r>
          </a:p>
          <a:p>
            <a:pPr marL="734058" indent="-367029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1E2162"/>
                </a:solidFill>
                <a:latin typeface="Nunito Sans Bold"/>
              </a:rPr>
              <a:t>Mixed opinions on the impact on human touch and creativity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DAGEDO3OscE</dc:identifier>
  <dcterms:modified xsi:type="dcterms:W3CDTF">2011-08-01T06:04:30Z</dcterms:modified>
  <cp:revision>1</cp:revision>
  <dc:title>Humanities Presentation</dc:title>
</cp:coreProperties>
</file>

<file path=docProps/thumbnail.jpeg>
</file>